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76" r:id="rId8"/>
    <p:sldId id="279" r:id="rId9"/>
    <p:sldId id="280" r:id="rId10"/>
    <p:sldId id="281" r:id="rId11"/>
    <p:sldId id="262" r:id="rId12"/>
    <p:sldId id="278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7" r:id="rId26"/>
  </p:sldIdLst>
  <p:sldSz cx="12192000" cy="6858000"/>
  <p:notesSz cx="6858000" cy="9144000"/>
  <p:embeddedFontLst>
    <p:embeddedFont>
      <p:font typeface="Rix모던고딕 L" panose="02020603020101020101" pitchFamily="18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8A57DD-519A-48DE-9CD3-81DE5B04CD42}">
  <a:tblStyle styleId="{FA8A57DD-519A-48DE-9CD3-81DE5B04CD42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660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145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86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451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960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6654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903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etrics.com/news/News01_View.aspx?seqid=39784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asus.com/kr/Keyboards-Mice/MW201C-BT-2-4GHz-Wireless-Mous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imgres?imgurl=https://i0.wp.com/bracket-three.com/wp-content/uploads/1/cfile26.uf.2513294852C65F0A1E65CB.jpg?fit%3D640,279&amp;imgrefurl=http://bracket-three.com/archives/1017&amp;docid=gvLdWhyu9km0TM&amp;tbnid=oYrLojoX2SaIGM:&amp;vet=10ahUKEwjlruWk2vXlAhUJFYgKHdEFCMsQMwhMKA4wDg..i&amp;w=640&amp;h=279&amp;bih=709&amp;biw=1600&amp;q=%EB%A7%A4%EC%8A%A4%EC%9D%B4%ED%8E%99%ED%8A%B83&amp;ved=0ahUKEwjlruWk2vXlAhUJFYgKHdEFCMsQMwhMKA4wDg&amp;iact=mrc&amp;uact=8" TargetMode="External"/><Relationship Id="rId5" Type="http://schemas.openxmlformats.org/officeDocument/2006/relationships/hyperlink" Target="https://pixabay.com/ko/" TargetMode="External"/><Relationship Id="rId4" Type="http://schemas.openxmlformats.org/officeDocument/2006/relationships/hyperlink" Target="https://www.zdnet.co.kr/view/?no=2018061414113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 descr="앉아있는, 별, 테이블, 하늘이(가) 표시된 사진&#10;&#10;자동 생성된 설명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Arial"/>
              <a:buNone/>
            </a:pPr>
            <a:r>
              <a:rPr lang="ko-KR" sz="8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EXOMARS</a:t>
            </a:r>
            <a:endParaRPr sz="8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524000" y="4310234"/>
            <a:ext cx="9144000" cy="219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2016180051 김희준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2016180019 민수연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ko-K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2016180034 이시영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mass effect2에 대한 이미지 검색결과">
            <a:extLst>
              <a:ext uri="{FF2B5EF4-FFF2-40B4-BE49-F238E27FC236}">
                <a16:creationId xmlns:a16="http://schemas.microsoft.com/office/drawing/2014/main" id="{400CF55E-4BC4-4203-9902-1AEA9D79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45" y="1447216"/>
            <a:ext cx="8927289" cy="50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DA4466-C936-4862-A9E8-81EA48CC79B8}"/>
              </a:ext>
            </a:extLst>
          </p:cNvPr>
          <p:cNvSpPr/>
          <p:nvPr/>
        </p:nvSpPr>
        <p:spPr>
          <a:xfrm>
            <a:off x="1641145" y="5665304"/>
            <a:ext cx="1628829" cy="9426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985B6-14BD-44FA-AFE8-99DBD4ACE101}"/>
              </a:ext>
            </a:extLst>
          </p:cNvPr>
          <p:cNvSpPr txBox="1"/>
          <p:nvPr/>
        </p:nvSpPr>
        <p:spPr>
          <a:xfrm>
            <a:off x="255724" y="59708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총알갯수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725DD8-BAE7-4A47-A6CD-7FE90D8E5518}"/>
              </a:ext>
            </a:extLst>
          </p:cNvPr>
          <p:cNvSpPr/>
          <p:nvPr/>
        </p:nvSpPr>
        <p:spPr>
          <a:xfrm>
            <a:off x="5139125" y="1567962"/>
            <a:ext cx="1913750" cy="6515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103A6-03A2-4FE4-A258-407D101F2331}"/>
              </a:ext>
            </a:extLst>
          </p:cNvPr>
          <p:cNvSpPr txBox="1"/>
          <p:nvPr/>
        </p:nvSpPr>
        <p:spPr>
          <a:xfrm>
            <a:off x="7135508" y="16937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미션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16FE2-B294-4FC4-9BB7-1BD55010EC8D}"/>
              </a:ext>
            </a:extLst>
          </p:cNvPr>
          <p:cNvSpPr/>
          <p:nvPr/>
        </p:nvSpPr>
        <p:spPr>
          <a:xfrm>
            <a:off x="7306488" y="5533313"/>
            <a:ext cx="3143409" cy="9426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F19DA-29A6-4010-8690-DE0A84A2EC81}"/>
              </a:ext>
            </a:extLst>
          </p:cNvPr>
          <p:cNvSpPr txBox="1"/>
          <p:nvPr/>
        </p:nvSpPr>
        <p:spPr>
          <a:xfrm>
            <a:off x="10585599" y="566530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플레이어</a:t>
            </a:r>
            <a:r>
              <a:rPr lang="en-US" altLang="ko-KR" sz="2000" dirty="0">
                <a:solidFill>
                  <a:schemeClr val="bg1"/>
                </a:solidFill>
              </a:rPr>
              <a:t>hp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동료</a:t>
            </a:r>
            <a:r>
              <a:rPr lang="en-US" altLang="ko-KR" sz="2000" dirty="0">
                <a:solidFill>
                  <a:schemeClr val="bg1"/>
                </a:solidFill>
              </a:rPr>
              <a:t>hp</a:t>
            </a:r>
          </a:p>
        </p:txBody>
      </p:sp>
      <p:pic>
        <p:nvPicPr>
          <p:cNvPr id="8" name="그림 7" descr="음식이(가) 표시된 사진&#10;&#10;자동 생성된 설명">
            <a:extLst>
              <a:ext uri="{FF2B5EF4-FFF2-40B4-BE49-F238E27FC236}">
                <a16:creationId xmlns:a16="http://schemas.microsoft.com/office/drawing/2014/main" id="{65CBAD0A-43B5-429E-ABFA-F2E7B5D5D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654" y="5635244"/>
            <a:ext cx="3142676" cy="768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08;p22">
            <a:extLst>
              <a:ext uri="{FF2B5EF4-FFF2-40B4-BE49-F238E27FC236}">
                <a16:creationId xmlns:a16="http://schemas.microsoft.com/office/drawing/2014/main" id="{0CDAA76E-63D2-44D2-9383-99B73889DB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8743" y="1482096"/>
            <a:ext cx="9712433" cy="4695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B1484-78C0-47CE-B5C5-C51B5C8FE30A}"/>
              </a:ext>
            </a:extLst>
          </p:cNvPr>
          <p:cNvSpPr txBox="1"/>
          <p:nvPr/>
        </p:nvSpPr>
        <p:spPr>
          <a:xfrm>
            <a:off x="849129" y="5425807"/>
            <a:ext cx="3728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기존과 다른 </a:t>
            </a:r>
            <a:r>
              <a:rPr lang="en-US" altLang="ko-KR" sz="2000" dirty="0">
                <a:solidFill>
                  <a:schemeClr val="bg1"/>
                </a:solidFill>
              </a:rPr>
              <a:t>3D </a:t>
            </a:r>
            <a:r>
              <a:rPr lang="ko-KR" altLang="en-US" sz="2000" dirty="0">
                <a:solidFill>
                  <a:schemeClr val="bg1"/>
                </a:solidFill>
              </a:rPr>
              <a:t>인벤토리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구현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Ex. </a:t>
            </a:r>
            <a:r>
              <a:rPr lang="ko-KR" altLang="en-US" sz="2000" dirty="0">
                <a:solidFill>
                  <a:schemeClr val="bg1"/>
                </a:solidFill>
              </a:rPr>
              <a:t>미션 관련 아이템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총기류</a:t>
            </a:r>
            <a:r>
              <a:rPr lang="en-US" altLang="ko-KR" sz="20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081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다이렉트x12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3ds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substance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Painter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Photoshop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깃허브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슬랙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/ AUIPROJECT /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디스코드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25890" y="1575599"/>
            <a:ext cx="3561251" cy="32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5705" y="1970159"/>
            <a:ext cx="5065780" cy="261645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639252" y="5170777"/>
            <a:ext cx="5534526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카메라와의 거리마다 다른 그림자 타겟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최적화 고려!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6897463" y="5170777"/>
            <a:ext cx="280226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방향성 광원으로 부터의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깊이 비교 그림자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그림자(캐스케이드)</a:t>
            </a:r>
            <a:endParaRPr sz="4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5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HDR | 모션블러</a:t>
            </a:r>
            <a:endParaRPr sz="4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5" descr="창문, 산, 앉아있는, 표지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11919" r="13658"/>
          <a:stretch/>
        </p:blipFill>
        <p:spPr>
          <a:xfrm>
            <a:off x="384068" y="1991851"/>
            <a:ext cx="3858723" cy="29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descr="사진, 테이블, 앉아있는, 작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10727" r="15155"/>
          <a:stretch/>
        </p:blipFill>
        <p:spPr>
          <a:xfrm>
            <a:off x="2988126" y="1985878"/>
            <a:ext cx="3858723" cy="29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/>
        </p:nvSpPr>
        <p:spPr>
          <a:xfrm>
            <a:off x="778064" y="4943331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전 &gt;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3884535" y="4955604"/>
            <a:ext cx="2730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&lt; 후 &gt;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1778725" y="5706295"/>
            <a:ext cx="3572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눈부심 효과 / 음영의 현실감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5" descr="실외, 타기, 남자, 오토바이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l="14478" r="6045"/>
          <a:stretch/>
        </p:blipFill>
        <p:spPr>
          <a:xfrm>
            <a:off x="7384483" y="1944424"/>
            <a:ext cx="4269883" cy="301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6846849" y="5695772"/>
            <a:ext cx="6046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몰입감 효과 / 잔상 효과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Distortion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6" descr="앉아있는, 테이블, 채워진, 곰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230226" y="1703336"/>
            <a:ext cx="40756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790" y="1727149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/>
          <p:nvPr/>
        </p:nvSpPr>
        <p:spPr>
          <a:xfrm>
            <a:off x="7735069" y="2230703"/>
            <a:ext cx="1311442" cy="89033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1230226" y="4764505"/>
            <a:ext cx="44924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*deferred  rendering을 통한 픽셀 왜곡 표현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*불꽃 주변이나 화려한 액션 및 스킬을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표현할 때 사용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6096000" y="4668253"/>
            <a:ext cx="476851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왜곡을 처리할 부분에 노이즈 맵으로  왜곡 타겟 을 만듦 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왜곡 타겟과 rendering 타겟을 연산하여 부분 왜곡 처리.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t="-658"/>
          <a:stretch/>
        </p:blipFill>
        <p:spPr>
          <a:xfrm>
            <a:off x="0" y="-79131"/>
            <a:ext cx="12192000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0" y="-39566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-1" y="-39566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개인별 준비 현황 - 역량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61950" y="4553198"/>
            <a:ext cx="6096000" cy="228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FFC000"/>
                </a:solidFill>
              </a:rPr>
              <a:t>프로그래밍</a:t>
            </a:r>
            <a:r>
              <a:rPr lang="ko-KR" sz="20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2000" b="0" i="0" u="none" strike="noStrike" cap="none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김희준,이시영</a:t>
            </a:r>
            <a:r>
              <a:rPr lang="ko-KR" sz="20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작 경험 다수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다이렉트 9 경험 보유, 익숙한 C++사용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툴 제작 경험 보유</a:t>
            </a:r>
            <a:endParaRPr dirty="0"/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셰이딩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기법 사용 경험</a:t>
            </a:r>
            <a:endParaRPr dirty="0"/>
          </a:p>
          <a:p>
            <a:pPr marL="228600" marR="0" lvl="0" indent="-101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716020" y="4549734"/>
            <a:ext cx="4938346" cy="316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ko-KR"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그래픽(민수연)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모델링, 애니메이션 과목 1등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복수전공 융합디자인 A+ 다수..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 STAC 대회 2D/3D그래픽 멘토 4년차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현장실습 소울게임즈 리깅 파트 능률 우수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6020" y="1661210"/>
            <a:ext cx="4475995" cy="26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209" y="1816575"/>
            <a:ext cx="4146521" cy="233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8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차별성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1061564" y="2478979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환경요소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1061564" y="3418978"/>
            <a:ext cx="2297440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한정적인 게임 진행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1061563" y="4402938"/>
            <a:ext cx="2297439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부자연스러운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애니메이션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1061563" y="5451179"/>
            <a:ext cx="2297438" cy="61735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저평가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910996" y="1756190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Mass Effect 3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8417564" y="2520205"/>
            <a:ext cx="2289851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환경요소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8409980" y="3430982"/>
            <a:ext cx="2297435" cy="564231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높은 자유도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8417564" y="4402938"/>
            <a:ext cx="2297436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자연스러운 애니메이션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8417563" y="5451179"/>
            <a:ext cx="2297437" cy="61735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흔한게임과 다른 UI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8161108" y="1761163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Calibri"/>
                <a:ea typeface="Calibri"/>
                <a:cs typeface="Calibri"/>
                <a:sym typeface="Calibri"/>
              </a:rPr>
              <a:t>EXOMARS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3782021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8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2127" y="2590442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 txBox="1"/>
          <p:nvPr/>
        </p:nvSpPr>
        <p:spPr>
          <a:xfrm>
            <a:off x="5126275" y="2501383"/>
            <a:ext cx="18293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화산재,얼음 환경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파티클 추가</a:t>
            </a:r>
            <a:endParaRPr/>
          </a:p>
        </p:txBody>
      </p:sp>
      <p:pic>
        <p:nvPicPr>
          <p:cNvPr id="290" name="Google Shape;290;p28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0132" y="3524610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5439100" y="3597818"/>
            <a:ext cx="12875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루트</a:t>
            </a:r>
            <a:endParaRPr/>
          </a:p>
        </p:txBody>
      </p:sp>
      <p:pic>
        <p:nvPicPr>
          <p:cNvPr id="292" name="Google Shape;292;p28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265" y="446074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5243844" y="453395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보정</a:t>
            </a:r>
            <a:endParaRPr/>
          </a:p>
        </p:txBody>
      </p:sp>
      <p:pic>
        <p:nvPicPr>
          <p:cNvPr id="294" name="Google Shape;294;p28" descr="체크 PNG에 대한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3903" y="5583769"/>
            <a:ext cx="347882" cy="354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5420508" y="5656977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UI 추가</a:t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7277606" y="3879591"/>
            <a:ext cx="581400" cy="521248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4664248" y="1785628"/>
            <a:ext cx="2753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FFFF"/>
                </a:solidFill>
                <a:highlight>
                  <a:srgbClr val="800080"/>
                </a:highlight>
                <a:latin typeface="Arial"/>
                <a:ea typeface="Arial"/>
                <a:cs typeface="Arial"/>
                <a:sym typeface="Arial"/>
              </a:rPr>
              <a:t>보완점</a:t>
            </a:r>
            <a:endParaRPr sz="2400" b="0" i="0" u="none" strike="noStrike" cap="none">
              <a:solidFill>
                <a:srgbClr val="FFFFFF"/>
              </a:solidFill>
              <a:highlight>
                <a:srgbClr val="8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역할 분담 및 일정</a:t>
            </a:r>
            <a:endParaRPr/>
          </a:p>
        </p:txBody>
      </p:sp>
      <p:graphicFrame>
        <p:nvGraphicFramePr>
          <p:cNvPr id="305" name="Google Shape;305;p29"/>
          <p:cNvGraphicFramePr/>
          <p:nvPr/>
        </p:nvGraphicFramePr>
        <p:xfrm>
          <a:off x="466918" y="1575599"/>
          <a:ext cx="11187775" cy="4913065"/>
        </p:xfrm>
        <a:graphic>
          <a:graphicData uri="http://schemas.openxmlformats.org/drawingml/2006/table">
            <a:tbl>
              <a:tblPr firstRow="1" bandRow="1">
                <a:noFill/>
                <a:tableStyleId>{FA8A57DD-519A-48DE-9CD3-81DE5B04CD42}</a:tableStyleId>
              </a:tblPr>
              <a:tblGrid>
                <a:gridCol w="63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</a:tblGrid>
              <a:tr h="2889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김희준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프레임 웤 제작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EFFECT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0000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세이딩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이시영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(클라)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카메라, UI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9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민수연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(그래픽)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오브젝트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텍스쳐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애니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>
            <a:spLocks noGrp="1"/>
          </p:cNvSpPr>
          <p:nvPr>
            <p:ph type="title"/>
          </p:nvPr>
        </p:nvSpPr>
        <p:spPr>
          <a:xfrm>
            <a:off x="2310199" y="2611337"/>
            <a:ext cx="7571601" cy="163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600"/>
              <a:buFont typeface="Arial"/>
              <a:buNone/>
            </a:pPr>
            <a:r>
              <a:rPr lang="ko-KR" sz="9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9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 descr="매스이펙트3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l="22666" r="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장르 : TPS 어드벤처 게임(3인칭)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플랫폼 : PC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컨셉 : 우주</a:t>
            </a: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380"/>
              <a:buNone/>
            </a:pPr>
            <a:r>
              <a:rPr lang="ko-KR" sz="23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유사게임 : Mass Effect 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5100"/>
              <a:buNone/>
            </a:pP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동료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ko-KR" sz="5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화성 기지를 지켜라!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화성기지에서 연구 중이던 주인공이 미확인 생물체를 발견하게 되는데…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r>
              <a:rPr lang="ko-KR" sz="2380">
                <a:latin typeface="Arial"/>
                <a:ea typeface="Arial"/>
                <a:cs typeface="Arial"/>
                <a:sym typeface="Arial"/>
              </a:rPr>
              <a:t>동료들과 함께 기지로 몰려오는 외계 생물체들을 처치해 기지를 지켜내야만 한다!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7747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80"/>
              <a:buNone/>
            </a:pPr>
            <a:endParaRPr sz="238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4"/>
              </a:rPr>
              <a:t>https://www.zdnet.co.kr/view/?no=20180614141133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5"/>
              </a:rPr>
              <a:t>https://pixabay.com/ko/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6"/>
              </a:rPr>
              <a:t>https://www.google.com/imgres?imgurl=https%3A%2F%2Fi0.wp.com%2Fbracket-three.com%2Fwp-content%2Fuploads%2F1%2Fcfile26.uf.2513294852C65F0A1E65CB.jpg%3Ffit%3D640%252C279&amp;imgrefurl=http%3A%2F%2Fbracket-three.com%2Farchives%2F1017&amp;docid=gvLdWhyu9km0TM&amp;tbnid=oYrLojoX2SaIGM%3A&amp;vet=10ahUKEwjlruWk2vXlAhUJFYgKHdEFCMsQMwhMKA4wDg..i&amp;w=640&amp;h=279&amp;bih=709&amp;biw=1600&amp;q=%EB%A7%A4%EC%8A%A4%EC%9D%B4%ED%8E%99%ED%8A%B83&amp;ved=0ahUKEwjlruWk2vXlAhUJFYgKHdEFCMsQMwhMKA4wDg&amp;iact=mrc&amp;uact=8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7"/>
              </a:rPr>
              <a:t>https://www.asus.com/kr/Keyboards-Mice/MW201C-BT-2-4GHz-Wireless-Mouse/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 u="sng">
                <a:solidFill>
                  <a:schemeClr val="hlink"/>
                </a:solidFill>
                <a:hlinkClick r:id="rId8"/>
              </a:rPr>
              <a:t>http://www.gametrics.com/news/News01_View.aspx?seqid=39784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360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기술적 요소 – 노말 매핑,스페큘러 매핑</a:t>
            </a:r>
            <a:endParaRPr/>
          </a:p>
        </p:txBody>
      </p:sp>
      <p:pic>
        <p:nvPicPr>
          <p:cNvPr id="327" name="Google Shape;327;p32" descr="의류, 검은색, 젊은, 쥐고있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816" y="3728094"/>
            <a:ext cx="4710363" cy="26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/>
          <p:nvPr/>
        </p:nvSpPr>
        <p:spPr>
          <a:xfrm>
            <a:off x="2875547" y="435543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32"/>
          <p:cNvCxnSpPr/>
          <p:nvPr/>
        </p:nvCxnSpPr>
        <p:spPr>
          <a:xfrm flipH="1">
            <a:off x="3549316" y="4523874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0" name="Google Shape;330;p32"/>
          <p:cNvSpPr txBox="1"/>
          <p:nvPr/>
        </p:nvSpPr>
        <p:spPr>
          <a:xfrm>
            <a:off x="7062537" y="3728094"/>
            <a:ext cx="45918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&lt;스패큘러 매핑처리&gt;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 내의 금속 재질의 옷 정반사광 적용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4748" y="1417219"/>
            <a:ext cx="3448050" cy="20478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3212431" y="2911642"/>
            <a:ext cx="673769" cy="721894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32"/>
          <p:cNvCxnSpPr/>
          <p:nvPr/>
        </p:nvCxnSpPr>
        <p:spPr>
          <a:xfrm flipH="1">
            <a:off x="3886200" y="2864055"/>
            <a:ext cx="3344779" cy="16844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4" name="Google Shape;334;p32"/>
          <p:cNvSpPr txBox="1"/>
          <p:nvPr/>
        </p:nvSpPr>
        <p:spPr>
          <a:xfrm>
            <a:off x="7223308" y="2333041"/>
            <a:ext cx="44310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&lt;노말 매핑&gt;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하이 폴리곤 모델과 유사한 입체감 부여!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019100" y="2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기술요소 뒷받침 내용 </a:t>
            </a: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기술적 요소 – A* 알고리즘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695096" y="554509"/>
            <a:ext cx="143100" cy="74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700" y="1590850"/>
            <a:ext cx="493507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521450" y="4962650"/>
            <a:ext cx="5150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Navi Mesh 배치후 이웃한 Cell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끼리 포인터로 연결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6203100" y="4962650"/>
            <a:ext cx="51507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목적지 Cell과 현재 Cell 거리비교 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Close list  와 Open list 를 만들어 목적지와의 최단거리 계산(Cell Index 이용).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5" y="1590850"/>
            <a:ext cx="6931200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</a:t>
            </a:r>
            <a:r>
              <a:rPr lang="en-US" alt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몬스터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DF1AB2-A8B9-4C21-975D-8DB0F81BE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6" t="9853" r="11256" b="14199"/>
          <a:stretch/>
        </p:blipFill>
        <p:spPr>
          <a:xfrm>
            <a:off x="5761568" y="1084596"/>
            <a:ext cx="6430432" cy="5523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4123B7-336B-4BE0-88CE-B81F664694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03"/>
          <a:stretch/>
        </p:blipFill>
        <p:spPr>
          <a:xfrm>
            <a:off x="0" y="1657820"/>
            <a:ext cx="5886426" cy="48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UI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893848" y="249234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7885" y="1805953"/>
            <a:ext cx="6373314" cy="343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272580" y="6077590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인벤토리 등 게임 시스템 창  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7935434" y="6084408"/>
            <a:ext cx="338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총 종류 별 3D UI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8CE510-315A-46F2-ACF0-B361C0473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29" y="1820266"/>
            <a:ext cx="6212149" cy="35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 descr="엑소마스에 대한 이미지 검색결과"/>
          <p:cNvPicPr preferRelativeResize="0"/>
          <p:nvPr/>
        </p:nvPicPr>
        <p:blipFill rotWithShape="1">
          <a:blip r:embed="rId3">
            <a:alphaModFix amt="35000"/>
          </a:blip>
          <a:srcRect t="11018" b="132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8200" y="3274931"/>
            <a:ext cx="10515600" cy="326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None/>
            </a:pPr>
            <a:r>
              <a:rPr lang="ko-KR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&lt; 2020년 이슈 중 &gt;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2020년 7월에 발사되는 두번째 엑소마스 탐사선이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화성에 11월또는 12월 착륙예정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ko-K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우주정거장에 머무는 우주여행을 공식적으로 갈 수 있게 된다.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연구 목적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 descr="2020년 엑소마스에 대한 이미지 검색결과"/>
          <p:cNvPicPr preferRelativeResize="0"/>
          <p:nvPr/>
        </p:nvPicPr>
        <p:blipFill rotWithShape="1">
          <a:blip r:embed="rId4">
            <a:alphaModFix/>
          </a:blip>
          <a:srcRect l="15945" t="4449" r="10513" b="5982"/>
          <a:stretch/>
        </p:blipFill>
        <p:spPr>
          <a:xfrm>
            <a:off x="4165961" y="902812"/>
            <a:ext cx="3860077" cy="304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20906">
            <a:off x="7371968" y="714428"/>
            <a:ext cx="3973980" cy="20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7628525" y="1294125"/>
            <a:ext cx="749100" cy="39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8183537" y="5628305"/>
            <a:ext cx="3583959" cy="52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플레이어 회전 ,공격, 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9" descr="마우스 png에 대한 이미지 검색결과"/>
          <p:cNvPicPr preferRelativeResize="0"/>
          <p:nvPr/>
        </p:nvPicPr>
        <p:blipFill rotWithShape="1">
          <a:blip r:embed="rId4">
            <a:alphaModFix/>
          </a:blip>
          <a:srcRect l="24468" r="55326"/>
          <a:stretch/>
        </p:blipFill>
        <p:spPr>
          <a:xfrm>
            <a:off x="8939649" y="1620986"/>
            <a:ext cx="2300142" cy="415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 descr="키보드 png에 대한 이미지 검색결과"/>
          <p:cNvPicPr preferRelativeResize="0"/>
          <p:nvPr/>
        </p:nvPicPr>
        <p:blipFill rotWithShape="1">
          <a:blip r:embed="rId5">
            <a:alphaModFix/>
          </a:blip>
          <a:srcRect l="2010" t="15334" r="2482" b="3192"/>
          <a:stretch/>
        </p:blipFill>
        <p:spPr>
          <a:xfrm>
            <a:off x="906044" y="2219492"/>
            <a:ext cx="7277493" cy="294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1395167" y="2592371"/>
            <a:ext cx="2007909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764385" y="1564025"/>
            <a:ext cx="31961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1~4번 무기변경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49696" y="5628305"/>
            <a:ext cx="11089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053372" y="4064442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5158638" y="3097341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479833" y="1736779"/>
            <a:ext cx="284553" cy="8331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5616706" y="1547729"/>
            <a:ext cx="23001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인벤토리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5315862" y="1676603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 rot="10800000">
            <a:off x="4960524" y="4574521"/>
            <a:ext cx="327644" cy="13937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21653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2660650" y="3091992"/>
            <a:ext cx="0" cy="482713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2165350" y="3121025"/>
            <a:ext cx="4953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1797050" y="3549650"/>
            <a:ext cx="396875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2638425" y="3549650"/>
            <a:ext cx="660400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3298825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1764386" y="4064442"/>
            <a:ext cx="1556664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1803400" y="3520617"/>
            <a:ext cx="0" cy="543825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9"/>
          <p:cNvSpPr txBox="1"/>
          <p:nvPr/>
        </p:nvSpPr>
        <p:spPr>
          <a:xfrm>
            <a:off x="587666" y="5302852"/>
            <a:ext cx="19339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WASD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 rot="10800000">
            <a:off x="2599963" y="4074326"/>
            <a:ext cx="327644" cy="158594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819672" y="6021230"/>
            <a:ext cx="17148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상호작용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3324910" y="3580786"/>
            <a:ext cx="464467" cy="49962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/>
          <p:nvPr/>
        </p:nvSpPr>
        <p:spPr>
          <a:xfrm rot="10800000">
            <a:off x="3298825" y="4085972"/>
            <a:ext cx="372508" cy="231628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879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- 모션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765" y="2073674"/>
            <a:ext cx="4897429" cy="275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2073674"/>
            <a:ext cx="5084822" cy="2856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756977" y="5205835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-플레이어 전투 예상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382278" y="5205392"/>
            <a:ext cx="3661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-플레이어 이동 예상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</a:t>
            </a:r>
            <a:r>
              <a:rPr lang="en-US" alt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맵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7736029E-76F9-4E83-83E3-39661934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83" y="1379714"/>
            <a:ext cx="7339233" cy="512039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886089-3FBF-461C-9DBC-E4B7B05CFD0F}"/>
              </a:ext>
            </a:extLst>
          </p:cNvPr>
          <p:cNvSpPr/>
          <p:nvPr/>
        </p:nvSpPr>
        <p:spPr>
          <a:xfrm>
            <a:off x="3508130" y="2268414"/>
            <a:ext cx="2154116" cy="207498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</a:t>
            </a:r>
            <a:r>
              <a:rPr lang="en-US" alt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맵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483368" y="5116485"/>
            <a:ext cx="11130814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기지안에서 총기 및 총알 획득</a:t>
            </a:r>
            <a:endParaRPr lang="en-US" altLang="ko-KR"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야외기지에 몰려든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 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외계인을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동료와 함께 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처치 후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 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  <a:r>
              <a:rPr lang="ko-KR" altLang="en-US" sz="2000" dirty="0" err="1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통로씬으</a:t>
            </a:r>
            <a:r>
              <a:rPr lang="ko-KR" sz="2000" b="0" i="0" u="none" strike="noStrike" cap="none" dirty="0" err="1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 이동</a:t>
            </a:r>
            <a:endParaRPr lang="en-US" altLang="ko-KR"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2DE9E8-B7ED-45B0-841B-14D497C48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7" y="1565845"/>
            <a:ext cx="6163925" cy="3463005"/>
          </a:xfrm>
          <a:prstGeom prst="rect">
            <a:avLst/>
          </a:prstGeom>
        </p:spPr>
      </p:pic>
      <p:sp>
        <p:nvSpPr>
          <p:cNvPr id="37" name="Google Shape;198;p21">
            <a:extLst>
              <a:ext uri="{FF2B5EF4-FFF2-40B4-BE49-F238E27FC236}">
                <a16:creationId xmlns:a16="http://schemas.microsoft.com/office/drawing/2014/main" id="{902AF4DA-20EF-481F-BE33-10721CB6CF48}"/>
              </a:ext>
            </a:extLst>
          </p:cNvPr>
          <p:cNvSpPr txBox="1"/>
          <p:nvPr/>
        </p:nvSpPr>
        <p:spPr>
          <a:xfrm>
            <a:off x="6148360" y="5229582"/>
            <a:ext cx="5465822" cy="129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환경요소 </a:t>
            </a:r>
            <a:r>
              <a:rPr lang="en-US" altLang="ko-KR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오로라</a:t>
            </a:r>
            <a:endParaRPr lang="en-US" altLang="ko-KR"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</p:txBody>
      </p:sp>
      <p:pic>
        <p:nvPicPr>
          <p:cNvPr id="1028" name="Picture 4" descr="우주 오로라에 대한 이미지 검색결과">
            <a:extLst>
              <a:ext uri="{FF2B5EF4-FFF2-40B4-BE49-F238E27FC236}">
                <a16:creationId xmlns:a16="http://schemas.microsoft.com/office/drawing/2014/main" id="{69C22EF1-8CB9-4310-A44F-2BB30E4CC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t="11757" r="11062"/>
          <a:stretch/>
        </p:blipFill>
        <p:spPr bwMode="auto">
          <a:xfrm>
            <a:off x="6298242" y="1565844"/>
            <a:ext cx="5893758" cy="34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5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</a:t>
            </a:r>
            <a:r>
              <a:rPr lang="en-US" alt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맵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7736029E-76F9-4E83-83E3-39661934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83" y="1379714"/>
            <a:ext cx="7339233" cy="512039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886089-3FBF-461C-9DBC-E4B7B05CFD0F}"/>
              </a:ext>
            </a:extLst>
          </p:cNvPr>
          <p:cNvSpPr/>
          <p:nvPr/>
        </p:nvSpPr>
        <p:spPr>
          <a:xfrm>
            <a:off x="3938955" y="3613639"/>
            <a:ext cx="2746130" cy="196034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앉아있는, 어두운, 사진, 검은색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52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910996" y="537634"/>
            <a:ext cx="143104" cy="7468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38766" y="25003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플레이 </a:t>
            </a:r>
            <a:r>
              <a:rPr lang="en-US" alt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맵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483368" y="5125277"/>
            <a:ext cx="5465822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통로에서 몰려드는 외계인을 처치</a:t>
            </a:r>
            <a:endParaRPr lang="en-US" altLang="ko-KR"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처치 후 보스 </a:t>
            </a:r>
            <a:r>
              <a:rPr lang="ko-KR" altLang="en-US" sz="2000" b="0" i="0" u="none" strike="noStrike" cap="none" dirty="0" err="1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전투</a:t>
            </a:r>
            <a:r>
              <a:rPr lang="ko-KR" altLang="en-US" sz="2000" dirty="0" err="1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씬으</a:t>
            </a:r>
            <a:r>
              <a:rPr lang="ko-KR" sz="2000" b="0" i="0" u="none" strike="noStrike" cap="none" dirty="0" err="1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로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 이동</a:t>
            </a:r>
            <a:endParaRPr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</p:txBody>
      </p:sp>
      <p:sp>
        <p:nvSpPr>
          <p:cNvPr id="37" name="Google Shape;198;p21">
            <a:extLst>
              <a:ext uri="{FF2B5EF4-FFF2-40B4-BE49-F238E27FC236}">
                <a16:creationId xmlns:a16="http://schemas.microsoft.com/office/drawing/2014/main" id="{902AF4DA-20EF-481F-BE33-10721CB6CF48}"/>
              </a:ext>
            </a:extLst>
          </p:cNvPr>
          <p:cNvSpPr txBox="1"/>
          <p:nvPr/>
        </p:nvSpPr>
        <p:spPr>
          <a:xfrm>
            <a:off x="483368" y="4758457"/>
            <a:ext cx="5465822" cy="4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sym typeface="Arial"/>
              </a:rPr>
              <a:t>- </a:t>
            </a: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환경요소 </a:t>
            </a:r>
            <a:r>
              <a:rPr lang="en-US" altLang="ko-KR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lt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모래폭풍</a:t>
            </a:r>
            <a:endParaRPr lang="en-US" altLang="ko-KR" sz="2000" b="0" i="0" u="none" strike="noStrike" cap="none" dirty="0">
              <a:solidFill>
                <a:schemeClr val="lt1"/>
              </a:solidFill>
              <a:latin typeface="Rix모던고딕 L" panose="02020603020101020101" pitchFamily="18" charset="-127"/>
              <a:ea typeface="Rix모던고딕 L" panose="02020603020101020101" pitchFamily="18" charset="-127"/>
              <a:sym typeface="Arial"/>
            </a:endParaRPr>
          </a:p>
        </p:txBody>
      </p:sp>
      <p:pic>
        <p:nvPicPr>
          <p:cNvPr id="2054" name="Picture 6" descr="모래폭풍에 대한 이미지 검색결과">
            <a:extLst>
              <a:ext uri="{FF2B5EF4-FFF2-40B4-BE49-F238E27FC236}">
                <a16:creationId xmlns:a16="http://schemas.microsoft.com/office/drawing/2014/main" id="{CD785038-9D9A-4C75-93ED-E8108A9A8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4"/>
          <a:stretch/>
        </p:blipFill>
        <p:spPr bwMode="auto">
          <a:xfrm>
            <a:off x="5698943" y="270305"/>
            <a:ext cx="6096000" cy="34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A04931-9398-48A7-A324-00EAE277A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69" t="3506" b="19414"/>
          <a:stretch/>
        </p:blipFill>
        <p:spPr>
          <a:xfrm>
            <a:off x="593693" y="1575736"/>
            <a:ext cx="4795991" cy="2944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24DEED-D0D1-456B-8AE1-CDDB3B6542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b="7883"/>
          <a:stretch/>
        </p:blipFill>
        <p:spPr>
          <a:xfrm>
            <a:off x="5698943" y="3362520"/>
            <a:ext cx="6096000" cy="31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760</Words>
  <Application>Microsoft Office PowerPoint</Application>
  <PresentationFormat>와이드스크린</PresentationFormat>
  <Paragraphs>173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Rix모던고딕 L</vt:lpstr>
      <vt:lpstr>Calibri</vt:lpstr>
      <vt:lpstr>Arial</vt:lpstr>
      <vt:lpstr>Office Theme</vt:lpstr>
      <vt:lpstr>Office Theme</vt:lpstr>
      <vt:lpstr>EXOMARS</vt:lpstr>
      <vt:lpstr>게임 소개</vt:lpstr>
      <vt:lpstr>PowerPoint 프레젠테이션</vt:lpstr>
      <vt:lpstr>게임 방법</vt:lpstr>
      <vt:lpstr>게임 플레이 - 모션</vt:lpstr>
      <vt:lpstr>게임 플레이 – 맵</vt:lpstr>
      <vt:lpstr>게임 플레이 – 맵</vt:lpstr>
      <vt:lpstr>게임 플레이 – 맵</vt:lpstr>
      <vt:lpstr>게임 플레이 – 맵</vt:lpstr>
      <vt:lpstr>게임 플레이 - UI</vt:lpstr>
      <vt:lpstr>게임 플레이 - UI</vt:lpstr>
      <vt:lpstr>개발 환경</vt:lpstr>
      <vt:lpstr>PowerPoint 프레젠테이션</vt:lpstr>
      <vt:lpstr>PowerPoint 프레젠테이션</vt:lpstr>
      <vt:lpstr>PowerPoint 프레젠테이션</vt:lpstr>
      <vt:lpstr>개인별 준비 현황 - 역량</vt:lpstr>
      <vt:lpstr>차별성</vt:lpstr>
      <vt:lpstr>역할 분담 및 일정</vt:lpstr>
      <vt:lpstr>Q&amp;A</vt:lpstr>
      <vt:lpstr>출처</vt:lpstr>
      <vt:lpstr>기술요소 뒷받침 내용  기술적 요소 – 노말 매핑,스페큘러 매핑</vt:lpstr>
      <vt:lpstr>기술요소 뒷받침 내용  기술적 요소 – A* 알고리즘</vt:lpstr>
      <vt:lpstr>게임 플레이 – 몬스터</vt:lpstr>
      <vt:lpstr>게임 플레이 - 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EXOMARS</dc:title>
  <dc:creator>민수연</dc:creator>
  <cp:lastModifiedBy>수연 민</cp:lastModifiedBy>
  <cp:revision>14</cp:revision>
  <dcterms:modified xsi:type="dcterms:W3CDTF">2019-12-27T11:39:40Z</dcterms:modified>
</cp:coreProperties>
</file>